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683754-4306-40E4-9CA0-53C58D594C6F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D3F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65F98-2F93-4495-BE43-20264365EF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143CDD2-C6D9-4DB9-BC3A-8A6BE3FEC916}">
      <dgm:prSet custT="1"/>
      <dgm:spPr/>
      <dgm:t>
        <a:bodyPr/>
        <a:lstStyle/>
        <a:p>
          <a:r>
            <a:rPr lang="en-GB" sz="1800" b="1" i="0" baseline="0" dirty="0">
              <a:latin typeface="Consolas" panose="020B0609020204030204" pitchFamily="49" charset="0"/>
            </a:rPr>
            <a:t>Easy record management</a:t>
          </a:r>
          <a:endParaRPr lang="en-IN" sz="1800" b="1" dirty="0">
            <a:latin typeface="Consolas" panose="020B0609020204030204" pitchFamily="49" charset="0"/>
          </a:endParaRPr>
        </a:p>
      </dgm:t>
    </dgm:pt>
    <dgm:pt modelId="{D8161435-8499-4C58-8D2D-096C86DEC5A5}" type="parTrans" cxnId="{CDD00DF5-5B4B-467C-A7AE-5C0E43B46962}">
      <dgm:prSet/>
      <dgm:spPr/>
      <dgm:t>
        <a:bodyPr/>
        <a:lstStyle/>
        <a:p>
          <a:endParaRPr lang="en-IN"/>
        </a:p>
      </dgm:t>
    </dgm:pt>
    <dgm:pt modelId="{E1E9C8D4-3E8B-41C9-8F00-A774B6BB3F6D}" type="sibTrans" cxnId="{CDD00DF5-5B4B-467C-A7AE-5C0E43B46962}">
      <dgm:prSet/>
      <dgm:spPr/>
      <dgm:t>
        <a:bodyPr/>
        <a:lstStyle/>
        <a:p>
          <a:endParaRPr lang="en-IN"/>
        </a:p>
      </dgm:t>
    </dgm:pt>
    <dgm:pt modelId="{34065DA3-305A-4CA0-9447-8333F7DF9AE5}">
      <dgm:prSet custT="1"/>
      <dgm:spPr/>
      <dgm:t>
        <a:bodyPr/>
        <a:lstStyle/>
        <a:p>
          <a:r>
            <a:rPr lang="en-GB" sz="1800" b="1" i="0" baseline="0" dirty="0">
              <a:latin typeface="Consolas" panose="020B0609020204030204" pitchFamily="49" charset="0"/>
            </a:rPr>
            <a:t>Reduces manual work</a:t>
          </a:r>
          <a:endParaRPr lang="en-IN" sz="1800" b="1" dirty="0">
            <a:latin typeface="Consolas" panose="020B0609020204030204" pitchFamily="49" charset="0"/>
          </a:endParaRPr>
        </a:p>
      </dgm:t>
    </dgm:pt>
    <dgm:pt modelId="{C85E0A73-945F-40B6-A297-222F1B49A804}" type="parTrans" cxnId="{8995F3B8-A58F-4098-8A24-56CD0A5028EC}">
      <dgm:prSet/>
      <dgm:spPr/>
      <dgm:t>
        <a:bodyPr/>
        <a:lstStyle/>
        <a:p>
          <a:endParaRPr lang="en-IN"/>
        </a:p>
      </dgm:t>
    </dgm:pt>
    <dgm:pt modelId="{70DAC9E2-76D6-4923-8608-D5F5287303D0}" type="sibTrans" cxnId="{8995F3B8-A58F-4098-8A24-56CD0A5028EC}">
      <dgm:prSet/>
      <dgm:spPr/>
      <dgm:t>
        <a:bodyPr/>
        <a:lstStyle/>
        <a:p>
          <a:endParaRPr lang="en-IN"/>
        </a:p>
      </dgm:t>
    </dgm:pt>
    <dgm:pt modelId="{EFE4BAB3-4131-45AD-8DB2-517DFB1ABB7E}">
      <dgm:prSet/>
      <dgm:spPr/>
      <dgm:t>
        <a:bodyPr/>
        <a:lstStyle/>
        <a:p>
          <a:r>
            <a:rPr lang="en-GB" b="1" i="0" baseline="0" dirty="0">
              <a:latin typeface="Consolas" panose="020B0609020204030204" pitchFamily="49" charset="0"/>
            </a:rPr>
            <a:t>Accurate and fast updates</a:t>
          </a:r>
          <a:endParaRPr lang="en-IN" b="1" dirty="0">
            <a:latin typeface="Consolas" panose="020B0609020204030204" pitchFamily="49" charset="0"/>
          </a:endParaRPr>
        </a:p>
      </dgm:t>
    </dgm:pt>
    <dgm:pt modelId="{DC9438B3-E2D0-4325-B94B-89503AA526BA}" type="parTrans" cxnId="{D9CA60D3-3ADC-4B51-9B7A-78833C02F70B}">
      <dgm:prSet/>
      <dgm:spPr/>
      <dgm:t>
        <a:bodyPr/>
        <a:lstStyle/>
        <a:p>
          <a:endParaRPr lang="en-IN"/>
        </a:p>
      </dgm:t>
    </dgm:pt>
    <dgm:pt modelId="{D0BDC295-57AA-49E9-8533-FB892BF7CB27}" type="sibTrans" cxnId="{D9CA60D3-3ADC-4B51-9B7A-78833C02F70B}">
      <dgm:prSet/>
      <dgm:spPr/>
      <dgm:t>
        <a:bodyPr/>
        <a:lstStyle/>
        <a:p>
          <a:endParaRPr lang="en-IN"/>
        </a:p>
      </dgm:t>
    </dgm:pt>
    <dgm:pt modelId="{A9D0AACC-EE56-4DA9-8FA5-53B3E8BFD489}">
      <dgm:prSet custT="1"/>
      <dgm:spPr/>
      <dgm:t>
        <a:bodyPr/>
        <a:lstStyle/>
        <a:p>
          <a:r>
            <a:rPr lang="en-GB" sz="1800" b="1" i="0" baseline="0" dirty="0">
              <a:latin typeface="Consolas" panose="020B0609020204030204" pitchFamily="49" charset="0"/>
            </a:rPr>
            <a:t>Secure data handling</a:t>
          </a:r>
          <a:endParaRPr lang="en-IN" sz="1800" b="1" dirty="0">
            <a:latin typeface="Consolas" panose="020B0609020204030204" pitchFamily="49" charset="0"/>
          </a:endParaRPr>
        </a:p>
      </dgm:t>
    </dgm:pt>
    <dgm:pt modelId="{673FD2C0-DA3B-4329-B61A-2738659F47E3}" type="parTrans" cxnId="{506F56CE-870E-4D64-937A-D4D11674033E}">
      <dgm:prSet/>
      <dgm:spPr/>
      <dgm:t>
        <a:bodyPr/>
        <a:lstStyle/>
        <a:p>
          <a:endParaRPr lang="en-IN"/>
        </a:p>
      </dgm:t>
    </dgm:pt>
    <dgm:pt modelId="{2194A0BA-1201-4F2E-91A1-EF0AEEDABFA5}" type="sibTrans" cxnId="{506F56CE-870E-4D64-937A-D4D11674033E}">
      <dgm:prSet/>
      <dgm:spPr/>
      <dgm:t>
        <a:bodyPr/>
        <a:lstStyle/>
        <a:p>
          <a:endParaRPr lang="en-IN"/>
        </a:p>
      </dgm:t>
    </dgm:pt>
    <dgm:pt modelId="{4FE61B38-8FC2-4748-9640-181759DEF21E}" type="pres">
      <dgm:prSet presAssocID="{EAB65F98-2F93-4495-BE43-20264365EF45}" presName="diagram" presStyleCnt="0">
        <dgm:presLayoutVars>
          <dgm:dir/>
          <dgm:resizeHandles val="exact"/>
        </dgm:presLayoutVars>
      </dgm:prSet>
      <dgm:spPr/>
    </dgm:pt>
    <dgm:pt modelId="{850A7F45-D014-42DD-A0E8-B9061E485459}" type="pres">
      <dgm:prSet presAssocID="{4143CDD2-C6D9-4DB9-BC3A-8A6BE3FEC916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D3CB4172-4788-4D67-87D7-5032A20BD6C8}" type="pres">
      <dgm:prSet presAssocID="{E1E9C8D4-3E8B-41C9-8F00-A774B6BB3F6D}" presName="sibTrans" presStyleCnt="0"/>
      <dgm:spPr/>
    </dgm:pt>
    <dgm:pt modelId="{043047C7-8567-4719-B52A-876A15F048E0}" type="pres">
      <dgm:prSet presAssocID="{34065DA3-305A-4CA0-9447-8333F7DF9AE5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6CF63C0-54D1-40AA-BDB2-A035D79E8CB7}" type="pres">
      <dgm:prSet presAssocID="{70DAC9E2-76D6-4923-8608-D5F5287303D0}" presName="sibTrans" presStyleCnt="0"/>
      <dgm:spPr/>
    </dgm:pt>
    <dgm:pt modelId="{D5E53A3B-9C24-40F2-9630-61CE94430FB2}" type="pres">
      <dgm:prSet presAssocID="{EFE4BAB3-4131-45AD-8DB2-517DFB1ABB7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726F4A0A-34C6-40AE-A32B-E7FFD08D35CB}" type="pres">
      <dgm:prSet presAssocID="{D0BDC295-57AA-49E9-8533-FB892BF7CB27}" presName="sibTrans" presStyleCnt="0"/>
      <dgm:spPr/>
    </dgm:pt>
    <dgm:pt modelId="{2795081E-FA21-4E92-9018-BBE7C14DE7E0}" type="pres">
      <dgm:prSet presAssocID="{A9D0AACC-EE56-4DA9-8FA5-53B3E8BFD489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BF7ED8A-9494-43F9-96D6-44ECD8746404}" type="presOf" srcId="{EAB65F98-2F93-4495-BE43-20264365EF45}" destId="{4FE61B38-8FC2-4748-9640-181759DEF21E}" srcOrd="0" destOrd="0" presId="urn:microsoft.com/office/officeart/2005/8/layout/default"/>
    <dgm:cxn modelId="{48C9238E-E7CE-463F-8C27-5212757D27F0}" type="presOf" srcId="{4143CDD2-C6D9-4DB9-BC3A-8A6BE3FEC916}" destId="{850A7F45-D014-42DD-A0E8-B9061E485459}" srcOrd="0" destOrd="0" presId="urn:microsoft.com/office/officeart/2005/8/layout/default"/>
    <dgm:cxn modelId="{1B56E592-79A7-45E4-AEA7-7579B7BB2B40}" type="presOf" srcId="{A9D0AACC-EE56-4DA9-8FA5-53B3E8BFD489}" destId="{2795081E-FA21-4E92-9018-BBE7C14DE7E0}" srcOrd="0" destOrd="0" presId="urn:microsoft.com/office/officeart/2005/8/layout/default"/>
    <dgm:cxn modelId="{8995F3B8-A58F-4098-8A24-56CD0A5028EC}" srcId="{EAB65F98-2F93-4495-BE43-20264365EF45}" destId="{34065DA3-305A-4CA0-9447-8333F7DF9AE5}" srcOrd="1" destOrd="0" parTransId="{C85E0A73-945F-40B6-A297-222F1B49A804}" sibTransId="{70DAC9E2-76D6-4923-8608-D5F5287303D0}"/>
    <dgm:cxn modelId="{506F56CE-870E-4D64-937A-D4D11674033E}" srcId="{EAB65F98-2F93-4495-BE43-20264365EF45}" destId="{A9D0AACC-EE56-4DA9-8FA5-53B3E8BFD489}" srcOrd="3" destOrd="0" parTransId="{673FD2C0-DA3B-4329-B61A-2738659F47E3}" sibTransId="{2194A0BA-1201-4F2E-91A1-EF0AEEDABFA5}"/>
    <dgm:cxn modelId="{D9CA60D3-3ADC-4B51-9B7A-78833C02F70B}" srcId="{EAB65F98-2F93-4495-BE43-20264365EF45}" destId="{EFE4BAB3-4131-45AD-8DB2-517DFB1ABB7E}" srcOrd="2" destOrd="0" parTransId="{DC9438B3-E2D0-4325-B94B-89503AA526BA}" sibTransId="{D0BDC295-57AA-49E9-8533-FB892BF7CB27}"/>
    <dgm:cxn modelId="{F25CEBD8-BAA4-4B80-BF43-B8D5F5B47F69}" type="presOf" srcId="{EFE4BAB3-4131-45AD-8DB2-517DFB1ABB7E}" destId="{D5E53A3B-9C24-40F2-9630-61CE94430FB2}" srcOrd="0" destOrd="0" presId="urn:microsoft.com/office/officeart/2005/8/layout/default"/>
    <dgm:cxn modelId="{CDD00DF5-5B4B-467C-A7AE-5C0E43B46962}" srcId="{EAB65F98-2F93-4495-BE43-20264365EF45}" destId="{4143CDD2-C6D9-4DB9-BC3A-8A6BE3FEC916}" srcOrd="0" destOrd="0" parTransId="{D8161435-8499-4C58-8D2D-096C86DEC5A5}" sibTransId="{E1E9C8D4-3E8B-41C9-8F00-A774B6BB3F6D}"/>
    <dgm:cxn modelId="{CF708FFC-C242-4F85-A3CF-3BF0EB46E031}" type="presOf" srcId="{34065DA3-305A-4CA0-9447-8333F7DF9AE5}" destId="{043047C7-8567-4719-B52A-876A15F048E0}" srcOrd="0" destOrd="0" presId="urn:microsoft.com/office/officeart/2005/8/layout/default"/>
    <dgm:cxn modelId="{A1949BDB-0F2A-4557-884B-970574B20B6B}" type="presParOf" srcId="{4FE61B38-8FC2-4748-9640-181759DEF21E}" destId="{850A7F45-D014-42DD-A0E8-B9061E485459}" srcOrd="0" destOrd="0" presId="urn:microsoft.com/office/officeart/2005/8/layout/default"/>
    <dgm:cxn modelId="{64646BFB-C110-4C65-A7D3-9EEE9E43C43E}" type="presParOf" srcId="{4FE61B38-8FC2-4748-9640-181759DEF21E}" destId="{D3CB4172-4788-4D67-87D7-5032A20BD6C8}" srcOrd="1" destOrd="0" presId="urn:microsoft.com/office/officeart/2005/8/layout/default"/>
    <dgm:cxn modelId="{91326C0F-AD1F-4AEA-B9F8-467F718EFF34}" type="presParOf" srcId="{4FE61B38-8FC2-4748-9640-181759DEF21E}" destId="{043047C7-8567-4719-B52A-876A15F048E0}" srcOrd="2" destOrd="0" presId="urn:microsoft.com/office/officeart/2005/8/layout/default"/>
    <dgm:cxn modelId="{AB6F7812-4E91-4497-9913-0956792ACBA9}" type="presParOf" srcId="{4FE61B38-8FC2-4748-9640-181759DEF21E}" destId="{E6CF63C0-54D1-40AA-BDB2-A035D79E8CB7}" srcOrd="3" destOrd="0" presId="urn:microsoft.com/office/officeart/2005/8/layout/default"/>
    <dgm:cxn modelId="{DC082904-A4E3-4183-9880-BBA4FC833C37}" type="presParOf" srcId="{4FE61B38-8FC2-4748-9640-181759DEF21E}" destId="{D5E53A3B-9C24-40F2-9630-61CE94430FB2}" srcOrd="4" destOrd="0" presId="urn:microsoft.com/office/officeart/2005/8/layout/default"/>
    <dgm:cxn modelId="{6230E739-1122-4A23-941E-84F34B00A751}" type="presParOf" srcId="{4FE61B38-8FC2-4748-9640-181759DEF21E}" destId="{726F4A0A-34C6-40AE-A32B-E7FFD08D35CB}" srcOrd="5" destOrd="0" presId="urn:microsoft.com/office/officeart/2005/8/layout/default"/>
    <dgm:cxn modelId="{AC7D499A-460A-4365-ACB9-EB9EB19DF3D6}" type="presParOf" srcId="{4FE61B38-8FC2-4748-9640-181759DEF21E}" destId="{2795081E-FA21-4E92-9018-BBE7C14DE7E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A7F45-D014-42DD-A0E8-B9061E485459}">
      <dsp:nvSpPr>
        <dsp:cNvPr id="0" name=""/>
        <dsp:cNvSpPr/>
      </dsp:nvSpPr>
      <dsp:spPr>
        <a:xfrm>
          <a:off x="384" y="39840"/>
          <a:ext cx="1501265" cy="900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baseline="0" dirty="0">
              <a:latin typeface="Consolas" panose="020B0609020204030204" pitchFamily="49" charset="0"/>
            </a:rPr>
            <a:t>Easy record management</a:t>
          </a:r>
          <a:endParaRPr lang="en-IN" sz="1800" b="1" kern="1200" dirty="0">
            <a:latin typeface="Consolas" panose="020B0609020204030204" pitchFamily="49" charset="0"/>
          </a:endParaRPr>
        </a:p>
      </dsp:txBody>
      <dsp:txXfrm>
        <a:off x="44355" y="83811"/>
        <a:ext cx="1413323" cy="812817"/>
      </dsp:txXfrm>
    </dsp:sp>
    <dsp:sp modelId="{043047C7-8567-4719-B52A-876A15F048E0}">
      <dsp:nvSpPr>
        <dsp:cNvPr id="0" name=""/>
        <dsp:cNvSpPr/>
      </dsp:nvSpPr>
      <dsp:spPr>
        <a:xfrm>
          <a:off x="1651776" y="39840"/>
          <a:ext cx="1501265" cy="900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baseline="0" dirty="0">
              <a:latin typeface="Consolas" panose="020B0609020204030204" pitchFamily="49" charset="0"/>
            </a:rPr>
            <a:t>Reduces manual work</a:t>
          </a:r>
          <a:endParaRPr lang="en-IN" sz="1800" b="1" kern="1200" dirty="0">
            <a:latin typeface="Consolas" panose="020B0609020204030204" pitchFamily="49" charset="0"/>
          </a:endParaRPr>
        </a:p>
      </dsp:txBody>
      <dsp:txXfrm>
        <a:off x="1695747" y="83811"/>
        <a:ext cx="1413323" cy="812817"/>
      </dsp:txXfrm>
    </dsp:sp>
    <dsp:sp modelId="{D5E53A3B-9C24-40F2-9630-61CE94430FB2}">
      <dsp:nvSpPr>
        <dsp:cNvPr id="0" name=""/>
        <dsp:cNvSpPr/>
      </dsp:nvSpPr>
      <dsp:spPr>
        <a:xfrm>
          <a:off x="384" y="1090725"/>
          <a:ext cx="1501265" cy="900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i="0" kern="1200" baseline="0" dirty="0">
              <a:latin typeface="Consolas" panose="020B0609020204030204" pitchFamily="49" charset="0"/>
            </a:rPr>
            <a:t>Accurate and fast updates</a:t>
          </a:r>
          <a:endParaRPr lang="en-IN" sz="1700" b="1" kern="1200" dirty="0">
            <a:latin typeface="Consolas" panose="020B0609020204030204" pitchFamily="49" charset="0"/>
          </a:endParaRPr>
        </a:p>
      </dsp:txBody>
      <dsp:txXfrm>
        <a:off x="44355" y="1134696"/>
        <a:ext cx="1413323" cy="812817"/>
      </dsp:txXfrm>
    </dsp:sp>
    <dsp:sp modelId="{2795081E-FA21-4E92-9018-BBE7C14DE7E0}">
      <dsp:nvSpPr>
        <dsp:cNvPr id="0" name=""/>
        <dsp:cNvSpPr/>
      </dsp:nvSpPr>
      <dsp:spPr>
        <a:xfrm>
          <a:off x="1651776" y="1090725"/>
          <a:ext cx="1501265" cy="900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 baseline="0" dirty="0">
              <a:latin typeface="Consolas" panose="020B0609020204030204" pitchFamily="49" charset="0"/>
            </a:rPr>
            <a:t>Secure data handling</a:t>
          </a:r>
          <a:endParaRPr lang="en-IN" sz="1800" b="1" kern="1200" dirty="0">
            <a:latin typeface="Consolas" panose="020B0609020204030204" pitchFamily="49" charset="0"/>
          </a:endParaRPr>
        </a:p>
      </dsp:txBody>
      <dsp:txXfrm>
        <a:off x="1695747" y="1134696"/>
        <a:ext cx="1413323" cy="81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5211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0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5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2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33" y="6126480"/>
            <a:ext cx="1563070" cy="7315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26941" y="4736770"/>
            <a:ext cx="4304714" cy="10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Mohamed Sikkandar M	</a:t>
            </a:r>
            <a:endParaRPr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GB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Java Full Stack Course</a:t>
            </a:r>
            <a:endParaRPr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CE63C-4C35-0C3C-7D14-7AEE6B13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3883" y="-315644"/>
            <a:ext cx="6527410" cy="5633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597877"/>
            <a:ext cx="7033226" cy="717452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44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of Project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C76AB0-2FB5-3B70-80BF-B9DDF2C4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4F81B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8436" y="1758462"/>
            <a:ext cx="3551213" cy="3784209"/>
          </a:xfr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CD997-A08A-56F3-427F-433346CEA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3523" y="1758462"/>
            <a:ext cx="3458477" cy="403274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Student Management System is a desktop-based application designed to manage student details such as name, age, class, and contact number efficiently.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The system allows easy addition, updating, deletion, and viewing of student records through a graphical interface..</a:t>
            </a:r>
          </a:p>
          <a:p>
            <a:pPr algn="just"/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722" y="462183"/>
            <a:ext cx="6946028" cy="630113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3200" b="1" dirty="0">
                <a:latin typeface="Calibri" panose="020F0502020204030204" pitchFamily="34" charset="0"/>
                <a:cs typeface="Calibri" panose="020F0502020204030204" pitchFamily="34" charset="0"/>
              </a:rPr>
              <a:t>Why Choosing This Project?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6B8173F-92C4-C6AE-5671-B00700D4ED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13" b="89700" l="16667" r="83333">
                        <a14:foregroundMark x1="40741" y1="73391" x2="36574" y2="73820"/>
                        <a14:foregroundMark x1="55556" y1="72103" x2="53241" y2="74249"/>
                        <a14:foregroundMark x1="27778" y1="78970" x2="46759" y2="78970"/>
                        <a14:foregroundMark x1="46759" y1="78970" x2="62037" y2="80258"/>
                        <a14:foregroundMark x1="62037" y1="80258" x2="71759" y2="69957"/>
                        <a14:foregroundMark x1="71759" y1="69957" x2="73148" y2="30043"/>
                        <a14:foregroundMark x1="73148" y1="30043" x2="64352" y2="23605"/>
                        <a14:foregroundMark x1="64352" y1="23605" x2="54167" y2="21459"/>
                        <a14:foregroundMark x1="54167" y1="21459" x2="26852" y2="27039"/>
                        <a14:foregroundMark x1="26852" y1="27039" x2="25926" y2="74249"/>
                        <a14:foregroundMark x1="25926" y1="74249" x2="29167" y2="79828"/>
                        <a14:foregroundMark x1="50926" y1="81974" x2="40741" y2="77682"/>
                        <a14:foregroundMark x1="40741" y1="77682" x2="36111" y2="56223"/>
                        <a14:foregroundMark x1="36111" y1="56223" x2="46759" y2="36910"/>
                        <a14:foregroundMark x1="46759" y1="36910" x2="60648" y2="37768"/>
                        <a14:foregroundMark x1="60648" y1="37768" x2="61574" y2="58369"/>
                        <a14:foregroundMark x1="61574" y1="58369" x2="46296" y2="81974"/>
                        <a14:foregroundMark x1="62037" y1="73391" x2="36111" y2="58369"/>
                        <a14:foregroundMark x1="36111" y1="58369" x2="40741" y2="44635"/>
                        <a14:foregroundMark x1="40741" y1="44635" x2="55556" y2="45494"/>
                        <a14:foregroundMark x1="55556" y1="45494" x2="64352" y2="54506"/>
                        <a14:foregroundMark x1="64352" y1="54506" x2="59259" y2="65665"/>
                        <a14:foregroundMark x1="59259" y1="65665" x2="51389" y2="67811"/>
                        <a14:foregroundMark x1="46759" y1="53648" x2="59259" y2="64378"/>
                        <a14:foregroundMark x1="59259" y1="64378" x2="55093" y2="54506"/>
                        <a14:foregroundMark x1="55093" y1="54506" x2="43519" y2="53648"/>
                        <a14:foregroundMark x1="43519" y1="53648" x2="40741" y2="54506"/>
                        <a14:foregroundMark x1="50926" y1="45494" x2="35648" y2="51502"/>
                        <a14:foregroundMark x1="35648" y1="51502" x2="45370" y2="57082"/>
                        <a14:foregroundMark x1="45370" y1="57082" x2="58796" y2="55794"/>
                        <a14:foregroundMark x1="58796" y1="55794" x2="50000" y2="43348"/>
                        <a14:foregroundMark x1="50000" y1="43348" x2="40278" y2="45923"/>
                        <a14:foregroundMark x1="40278" y1="45923" x2="37963" y2="47210"/>
                        <a14:foregroundMark x1="77315" y1="33047" x2="76852" y2="60944"/>
                        <a14:foregroundMark x1="76852" y1="60944" x2="86574" y2="45494"/>
                        <a14:foregroundMark x1="86574" y1="45494" x2="81944" y2="28755"/>
                        <a14:foregroundMark x1="81944" y1="28755" x2="76852" y2="38627"/>
                        <a14:foregroundMark x1="76852" y1="38627" x2="76852" y2="39056"/>
                        <a14:foregroundMark x1="30556" y1="24464" x2="28241" y2="41202"/>
                        <a14:foregroundMark x1="28241" y1="41202" x2="42130" y2="46781"/>
                        <a14:foregroundMark x1="42130" y1="46781" x2="62963" y2="43777"/>
                        <a14:foregroundMark x1="62963" y1="43777" x2="72685" y2="36481"/>
                        <a14:foregroundMark x1="72685" y1="36481" x2="65278" y2="23176"/>
                        <a14:foregroundMark x1="65278" y1="23176" x2="36574" y2="23605"/>
                        <a14:foregroundMark x1="36574" y1="23605" x2="29167" y2="26609"/>
                        <a14:foregroundMark x1="38889" y1="30043" x2="51389" y2="37339"/>
                        <a14:foregroundMark x1="51389" y1="37339" x2="63889" y2="38627"/>
                        <a14:foregroundMark x1="63889" y1="38627" x2="49537" y2="30043"/>
                        <a14:foregroundMark x1="49537" y1="30043" x2="38889" y2="28326"/>
                        <a14:foregroundMark x1="38889" y1="28326" x2="36574" y2="30043"/>
                        <a14:foregroundMark x1="25926" y1="70815" x2="26389" y2="69957"/>
                        <a14:foregroundMark x1="16667" y1="61373" x2="13889" y2="49785"/>
                        <a14:foregroundMark x1="13889" y1="49785" x2="15278" y2="37339"/>
                        <a14:foregroundMark x1="15278" y1="37339" x2="18519" y2="51073"/>
                        <a14:foregroundMark x1="18519" y1="51073" x2="16667" y2="61373"/>
                        <a14:foregroundMark x1="83333" y1="42489" x2="83333" y2="45064"/>
                      </a14:backgroundRemoval>
                    </a14:imgEffect>
                  </a14:imgLayer>
                </a14:imgProps>
              </a:ext>
            </a:extLst>
          </a:blip>
          <a:srcRect l="13970" t="11386" r="14554" b="18461"/>
          <a:stretch>
            <a:fillRect/>
          </a:stretch>
        </p:blipFill>
        <p:spPr>
          <a:xfrm>
            <a:off x="5725551" y="1825283"/>
            <a:ext cx="3080824" cy="3207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59113" y="1392699"/>
            <a:ext cx="4613219" cy="4673991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Manual record management is time-consuming and error-prone.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Most institutions need an easy way to update or retrieve student details.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I chose this project to apply Java, JDBC, and GUI knowledge practically to solve a real-world problem.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659" y="313007"/>
            <a:ext cx="7515991" cy="979463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3600" b="1" dirty="0">
                <a:latin typeface="Calibri" panose="020F0502020204030204" pitchFamily="34" charset="0"/>
                <a:cs typeface="Calibri" panose="020F0502020204030204" pitchFamily="34" charset="0"/>
              </a:rPr>
              <a:t>Technology Used</a:t>
            </a:r>
          </a:p>
        </p:txBody>
      </p:sp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FF91A4-7959-0856-FCE2-D0A34004B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3182" y="2261658"/>
            <a:ext cx="3627344" cy="2604558"/>
          </a:xfr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215365D8-371D-2A55-DF3F-9487A4DA839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113523" y="2440552"/>
            <a:ext cx="411965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Java Swing (for GUI Design)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JDBC (for Database Connectivity)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MySQL (for storing student</a:t>
            </a:r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F81BD"/>
              </a:buClr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Eclipse IDE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744416"/>
            <a:ext cx="7033226" cy="509954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3600" b="1" dirty="0">
                <a:latin typeface="Calibri" panose="020F0502020204030204" pitchFamily="34" charset="0"/>
                <a:cs typeface="Calibri" panose="020F0502020204030204" pitchFamily="34" charset="0"/>
              </a:rPr>
              <a:t>Advantages</a:t>
            </a:r>
          </a:p>
        </p:txBody>
      </p:sp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EAE5F3-7F8A-E721-1DC1-2A3C148C9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rgbClr val="4F81B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0" b="75000" l="13287" r="87413">
                        <a14:foregroundMark x1="37063" y1="66477" x2="37063" y2="66477"/>
                        <a14:foregroundMark x1="32867" y1="57955" x2="32867" y2="57955"/>
                        <a14:foregroundMark x1="31548" y1="33523" x2="31469" y2="32386"/>
                        <a14:foregroundMark x1="31667" y1="35227" x2="31548" y2="33523"/>
                        <a14:foregroundMark x1="33566" y1="62500" x2="31667" y2="35227"/>
                        <a14:foregroundMark x1="31469" y1="32386" x2="52098" y2="15909"/>
                        <a14:foregroundMark x1="52098" y1="15909" x2="67133" y2="30682"/>
                        <a14:foregroundMark x1="67133" y1="30682" x2="67133" y2="60227"/>
                        <a14:foregroundMark x1="66515" y1="60795" x2="51049" y2="75000"/>
                        <a14:foregroundMark x1="67133" y1="60227" x2="66515" y2="60795"/>
                        <a14:foregroundMark x1="35198" y1="65341" x2="34266" y2="64773"/>
                        <a14:foregroundMark x1="51049" y1="75000" x2="35198" y2="65341"/>
                        <a14:foregroundMark x1="33479" y1="63068" x2="33217" y2="62500"/>
                        <a14:foregroundMark x1="34004" y1="64205" x2="33479" y2="63068"/>
                        <a14:foregroundMark x1="34266" y1="64773" x2="34004" y2="64205"/>
                        <a14:foregroundMark x1="36364" y1="39205" x2="43706" y2="68750"/>
                        <a14:foregroundMark x1="43706" y1="68750" x2="64685" y2="60795"/>
                        <a14:foregroundMark x1="64685" y1="60795" x2="64685" y2="30114"/>
                        <a14:foregroundMark x1="64685" y1="30114" x2="44755" y2="21023"/>
                        <a14:foregroundMark x1="44755" y1="21023" x2="32867" y2="40909"/>
                        <a14:foregroundMark x1="32867" y1="40909" x2="32867" y2="40909"/>
                        <a14:foregroundMark x1="16201" y1="35227" x2="15734" y2="34091"/>
                        <a14:foregroundMark x1="16434" y1="35795" x2="16201" y2="35227"/>
                        <a14:foregroundMark x1="23777" y1="33523" x2="25874" y2="34091"/>
                        <a14:foregroundMark x1="19580" y1="32386" x2="23777" y2="33523"/>
                        <a14:foregroundMark x1="17483" y1="31818" x2="19580" y2="32386"/>
                        <a14:foregroundMark x1="23776" y1="46591" x2="22378" y2="44886"/>
                        <a14:foregroundMark x1="24825" y1="57386" x2="16783" y2="56250"/>
                        <a14:foregroundMark x1="74825" y1="34091" x2="84266" y2="34091"/>
                        <a14:foregroundMark x1="76224" y1="46023" x2="87413" y2="46023"/>
                        <a14:foregroundMark x1="82867" y1="56818" x2="82867" y2="56818"/>
                        <a14:backgroundMark x1="18881" y1="31250" x2="18881" y2="31250"/>
                        <a14:backgroundMark x1="20280" y1="31818" x2="20280" y2="31818"/>
                        <a14:backgroundMark x1="19580" y1="31818" x2="19580" y2="31818"/>
                        <a14:backgroundMark x1="17832" y1="31818" x2="17832" y2="31818"/>
                        <a14:backgroundMark x1="15385" y1="34091" x2="15385" y2="34091"/>
                        <a14:backgroundMark x1="16783" y1="35795" x2="16783" y2="35795"/>
                        <a14:backgroundMark x1="15734" y1="35227" x2="15734" y2="35227"/>
                        <a14:backgroundMark x1="24126" y1="47159" x2="24126" y2="47159"/>
                        <a14:backgroundMark x1="23427" y1="47159" x2="23427" y2="47159"/>
                        <a14:backgroundMark x1="33916" y1="65341" x2="33916" y2="65341"/>
                        <a14:backgroundMark x1="33217" y1="64205" x2="33217" y2="64205"/>
                        <a14:backgroundMark x1="33217" y1="63068" x2="33217" y2="63068"/>
                        <a14:backgroundMark x1="34615" y1="65341" x2="34615" y2="65341"/>
                        <a14:backgroundMark x1="33916" y1="64205" x2="33916" y2="64205"/>
                        <a14:backgroundMark x1="23427" y1="57955" x2="23427" y2="57955"/>
                        <a14:backgroundMark x1="22028" y1="57955" x2="22028" y2="57955"/>
                        <a14:backgroundMark x1="21329" y1="57955" x2="21329" y2="57955"/>
                        <a14:backgroundMark x1="22727" y1="57955" x2="22727" y2="57955"/>
                        <a14:backgroundMark x1="20979" y1="57955" x2="20979" y2="57955"/>
                        <a14:backgroundMark x1="24476" y1="57955" x2="24476" y2="57955"/>
                        <a14:backgroundMark x1="25874" y1="35227" x2="25874" y2="35227"/>
                        <a14:backgroundMark x1="31469" y1="32386" x2="31469" y2="32386"/>
                        <a14:backgroundMark x1="76573" y1="47159" x2="76573" y2="47159"/>
                        <a14:backgroundMark x1="77622" y1="46591" x2="77622" y2="46591"/>
                        <a14:backgroundMark x1="79021" y1="46591" x2="79021" y2="46591"/>
                        <a14:backgroundMark x1="78322" y1="46591" x2="78322" y2="46591"/>
                        <a14:backgroundMark x1="80420" y1="46591" x2="80420" y2="46591"/>
                        <a14:backgroundMark x1="80070" y1="46591" x2="80070" y2="46591"/>
                        <a14:backgroundMark x1="81469" y1="46591" x2="81469" y2="46591"/>
                        <a14:backgroundMark x1="82517" y1="46591" x2="82517" y2="46591"/>
                        <a14:backgroundMark x1="83217" y1="46591" x2="83217" y2="46591"/>
                        <a14:backgroundMark x1="84615" y1="47159" x2="84615" y2="47159"/>
                        <a14:backgroundMark x1="85664" y1="47159" x2="85664" y2="47159"/>
                        <a14:backgroundMark x1="86713" y1="46591" x2="86713" y2="46591"/>
                        <a14:backgroundMark x1="88112" y1="46591" x2="88112" y2="46591"/>
                        <a14:backgroundMark x1="87063" y1="46591" x2="87063" y2="46591"/>
                        <a14:backgroundMark x1="87762" y1="46023" x2="87762" y2="46023"/>
                        <a14:backgroundMark x1="84615" y1="34091" x2="84615" y2="34091"/>
                        <a14:backgroundMark x1="83566" y1="35227" x2="83566" y2="35227"/>
                        <a14:backgroundMark x1="82168" y1="35227" x2="82168" y2="35227"/>
                        <a14:backgroundMark x1="80769" y1="35227" x2="80769" y2="35227"/>
                        <a14:backgroundMark x1="81469" y1="35227" x2="81469" y2="35227"/>
                        <a14:backgroundMark x1="79021" y1="35227" x2="79021" y2="35227"/>
                        <a14:backgroundMark x1="79720" y1="35227" x2="79720" y2="35227"/>
                        <a14:backgroundMark x1="78322" y1="35227" x2="78322" y2="35227"/>
                        <a14:backgroundMark x1="77273" y1="35227" x2="77273" y2="35227"/>
                        <a14:backgroundMark x1="76573" y1="35227" x2="76573" y2="35227"/>
                        <a14:backgroundMark x1="75874" y1="34659" x2="75874" y2="34659"/>
                        <a14:backgroundMark x1="74476" y1="35227" x2="74476" y2="35227"/>
                        <a14:backgroundMark x1="67832" y1="60795" x2="67832" y2="60795"/>
                        <a14:backgroundMark x1="21329" y1="32386" x2="21329" y2="32386"/>
                        <a14:backgroundMark x1="26224" y1="33523" x2="26224" y2="33523"/>
                        <a14:backgroundMark x1="25175" y1="35227" x2="25175" y2="35227"/>
                      </a14:backgroundRemoval>
                    </a14:imgEffect>
                  </a14:imgLayer>
                </a14:imgProps>
              </a:ext>
            </a:extLst>
          </a:blip>
          <a:srcRect l="4532" t="6188" r="6646" b="20804"/>
          <a:stretch>
            <a:fillRect/>
          </a:stretch>
        </p:blipFill>
        <p:spPr>
          <a:xfrm>
            <a:off x="5484217" y="2109569"/>
            <a:ext cx="2662533" cy="133643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C636F-3033-8338-0983-07A3B5AF7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844" b="93262" l="9766" r="88346">
                        <a14:foregroundMark x1="12956" y1="31738" x2="12956" y2="31738"/>
                        <a14:foregroundMark x1="20378" y1="29590" x2="20378" y2="29590"/>
                        <a14:foregroundMark x1="23503" y1="29199" x2="16341" y2="28711"/>
                        <a14:foregroundMark x1="25521" y1="29004" x2="31836" y2="29492"/>
                        <a14:foregroundMark x1="31836" y1="29492" x2="38997" y2="29102"/>
                        <a14:foregroundMark x1="38997" y1="29102" x2="40495" y2="29395"/>
                        <a14:foregroundMark x1="10482" y1="85840" x2="9766" y2="93457"/>
                        <a14:foregroundMark x1="13997" y1="87500" x2="15169" y2="92578"/>
                        <a14:foregroundMark x1="32357" y1="86719" x2="26107" y2="86035"/>
                        <a14:foregroundMark x1="36914" y1="48828" x2="39779" y2="63281"/>
                        <a14:foregroundMark x1="18359" y1="46484" x2="18685" y2="56738"/>
                        <a14:foregroundMark x1="16146" y1="64648" x2="15560" y2="76367"/>
                        <a14:foregroundMark x1="20703" y1="77441" x2="28385" y2="77441"/>
                        <a14:foregroundMark x1="21289" y1="82910" x2="27018" y2="83008"/>
                        <a14:foregroundMark x1="27018" y1="83008" x2="33008" y2="82324"/>
                        <a14:foregroundMark x1="33008" y1="82324" x2="27279" y2="71289"/>
                        <a14:foregroundMark x1="27279" y1="71289" x2="25065" y2="70508"/>
                        <a14:foregroundMark x1="39518" y1="72656" x2="38086" y2="72656"/>
                        <a14:foregroundMark x1="18620" y1="73145" x2="24609" y2="73145"/>
                        <a14:foregroundMark x1="18229" y1="78320" x2="18099" y2="75293"/>
                        <a14:foregroundMark x1="19401" y1="33301" x2="27539" y2="33105"/>
                        <a14:foregroundMark x1="27539" y1="33105" x2="27539" y2="33105"/>
                        <a14:foregroundMark x1="32031" y1="40820" x2="30013" y2="39648"/>
                        <a14:foregroundMark x1="84961" y1="80078" x2="85417" y2="70508"/>
                        <a14:foregroundMark x1="88346" y1="87305" x2="83659" y2="87109"/>
                        <a14:foregroundMark x1="82617" y1="43848" x2="77279" y2="37207"/>
                        <a14:foregroundMark x1="77279" y1="37207" x2="81380" y2="42578"/>
                        <a14:foregroundMark x1="81380" y1="42578" x2="81380" y2="42773"/>
                        <a14:foregroundMark x1="27409" y1="32422" x2="34635" y2="32031"/>
                        <a14:foregroundMark x1="34635" y1="32031" x2="35417" y2="32227"/>
                        <a14:foregroundMark x1="35742" y1="65234" x2="28581" y2="65430"/>
                        <a14:foregroundMark x1="21745" y1="65430" x2="27409" y2="65039"/>
                        <a14:foregroundMark x1="36328" y1="83789" x2="35156" y2="77734"/>
                        <a14:foregroundMark x1="46810" y1="54492" x2="52083" y2="54199"/>
                        <a14:foregroundMark x1="52083" y1="54199" x2="52930" y2="54492"/>
                      </a14:backgroundRemoval>
                    </a14:imgEffect>
                  </a14:imgLayer>
                </a14:imgProps>
              </a:ext>
            </a:extLst>
          </a:blip>
          <a:srcRect l="6154" t="25514" r="5999" b="3327"/>
          <a:stretch>
            <a:fillRect/>
          </a:stretch>
        </p:blipFill>
        <p:spPr>
          <a:xfrm>
            <a:off x="2255070" y="4080215"/>
            <a:ext cx="3475233" cy="2162287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FAD53DA-2858-F56C-C3C1-3DA137E49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25255"/>
              </p:ext>
            </p:extLst>
          </p:nvPr>
        </p:nvGraphicFramePr>
        <p:xfrm>
          <a:off x="1113524" y="1679503"/>
          <a:ext cx="3153427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077" y="1"/>
            <a:ext cx="7547317" cy="1046618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Screenshot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8C99B1-2561-79CE-2532-E082DF7A8F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551" y="1046618"/>
            <a:ext cx="3867207" cy="3011153"/>
          </a:xfr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15D4E6-706F-9041-BD32-79F928BBF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91546" y="3429000"/>
            <a:ext cx="4010848" cy="2382382"/>
          </a:xfr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101525-D3B3-6A81-5248-2B26D129F9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5754" y="1006129"/>
            <a:ext cx="3825004" cy="3011153"/>
          </a:xfr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54" y="1"/>
            <a:ext cx="7304781" cy="1046618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sz="3600" b="1" dirty="0">
                <a:latin typeface="Calibri" panose="020F0502020204030204" pitchFamily="34" charset="0"/>
                <a:cs typeface="Calibri" panose="020F0502020204030204" pitchFamily="34" charset="0"/>
              </a:rPr>
              <a:t>Output Screenshot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D62DEC-5B18-E567-8FDC-3797B549B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999" y="3429000"/>
            <a:ext cx="3928536" cy="2422871"/>
          </a:xfrm>
          <a:ln w="12700"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4" name="Picture 3" descr="Innovel logo (1)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BEA91-0B64-6D7E-41EC-9B703379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9CFB-34CE-B9C5-4BD9-F9B0890D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137107"/>
            <a:ext cx="7704667" cy="1343464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1A3C7-B330-7BB5-7788-25814A9FE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800665"/>
            <a:ext cx="7704667" cy="3960001"/>
          </a:xfrm>
        </p:spPr>
        <p:txBody>
          <a:bodyPr/>
          <a:lstStyle/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The Student Management System helps educational institutions maintain student data efficiently and accurately.</a:t>
            </a:r>
            <a:b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Future improvements can include:</a:t>
            </a:r>
          </a:p>
          <a:p>
            <a:pPr marL="976312" indent="-342900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Search functionality</a:t>
            </a:r>
          </a:p>
          <a:p>
            <a:pPr marL="976312" indent="-342900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Login authentication</a:t>
            </a:r>
          </a:p>
          <a:p>
            <a:pPr marL="976312" indent="-342900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Integration with cloud database</a:t>
            </a: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Innovel logo (1) (1).png">
            <a:extLst>
              <a:ext uri="{FF2B5EF4-FFF2-40B4-BE49-F238E27FC236}">
                <a16:creationId xmlns:a16="http://schemas.microsoft.com/office/drawing/2014/main" id="{D4852A47-ED09-A895-12B6-1773A59E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3075-D403-F634-8BB1-53C6A01E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AE18-53E5-A616-877A-BA6FC78DE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3717229" cy="2920180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en-GB" sz="4000" b="1" dirty="0">
                <a:latin typeface="Microsoft PhagsPa" panose="020B0502040204020203" pitchFamily="34" charset="0"/>
                <a:cs typeface="Mongolian Baiti" panose="03000500000000000000" pitchFamily="66" charset="0"/>
              </a:rPr>
              <a:t>Thank You</a:t>
            </a:r>
            <a:endParaRPr sz="4000" b="1" dirty="0">
              <a:latin typeface="Microsoft PhagsPa" panose="020B0502040204020203" pitchFamily="34" charset="0"/>
              <a:cs typeface="Mongolian Baiti" panose="03000500000000000000" pitchFamily="66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0F910-049C-4906-FBE2-5D60260CE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238" y="4173794"/>
            <a:ext cx="5762563" cy="1593403"/>
          </a:xfrm>
        </p:spPr>
        <p:txBody>
          <a:bodyPr>
            <a:normAutofit/>
          </a:bodyPr>
          <a:lstStyle/>
          <a:p>
            <a:pPr algn="l"/>
            <a:r>
              <a:rPr lang="en-IN" i="1" dirty="0"/>
              <a:t>Presented by:</a:t>
            </a:r>
            <a:r>
              <a:rPr lang="en-IN" dirty="0"/>
              <a:t> 		</a:t>
            </a:r>
            <a:r>
              <a:rPr lang="en-IN" b="1" dirty="0"/>
              <a:t>Mohamed Sikkandar M</a:t>
            </a:r>
            <a:br>
              <a:rPr lang="en-IN" dirty="0"/>
            </a:br>
            <a:r>
              <a:rPr lang="en-IN" i="1" dirty="0"/>
              <a:t>Project:</a:t>
            </a:r>
            <a:r>
              <a:rPr lang="en-IN" dirty="0"/>
              <a:t> 			</a:t>
            </a:r>
            <a:r>
              <a:rPr lang="en-IN" b="1" dirty="0"/>
              <a:t>Student Management System</a:t>
            </a:r>
            <a:br>
              <a:rPr lang="en-IN" dirty="0"/>
            </a:br>
            <a:r>
              <a:rPr lang="en-IN" i="1" dirty="0"/>
              <a:t>Institute:</a:t>
            </a:r>
            <a:r>
              <a:rPr lang="en-IN" dirty="0"/>
              <a:t> 			</a:t>
            </a:r>
            <a:r>
              <a:rPr lang="en-IN" b="1" dirty="0"/>
              <a:t>INNOVEL Training Institute, Madurai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Innovel logo (1) (1).png">
            <a:extLst>
              <a:ext uri="{FF2B5EF4-FFF2-40B4-BE49-F238E27FC236}">
                <a16:creationId xmlns:a16="http://schemas.microsoft.com/office/drawing/2014/main" id="{2F4548F2-383C-B4D9-9F10-8DB2115B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6080760"/>
            <a:ext cx="156307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438</TotalTime>
  <Words>208</Words>
  <Application>Microsoft Office PowerPoint</Application>
  <PresentationFormat>On-screen Show 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Corbel</vt:lpstr>
      <vt:lpstr>Microsoft PhagsPa</vt:lpstr>
      <vt:lpstr>Segoe UI</vt:lpstr>
      <vt:lpstr>Parallax</vt:lpstr>
      <vt:lpstr>PowerPoint Presentation</vt:lpstr>
      <vt:lpstr>Introduction of Project</vt:lpstr>
      <vt:lpstr>Why Choosing This Project?</vt:lpstr>
      <vt:lpstr>Technology Used</vt:lpstr>
      <vt:lpstr>Advantages</vt:lpstr>
      <vt:lpstr>Output Screenshot</vt:lpstr>
      <vt:lpstr>Output Screenshot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sikkandar</dc:creator>
  <cp:keywords/>
  <dc:description>generated using python-pptx</dc:description>
  <cp:lastModifiedBy>mohamed sikkandar</cp:lastModifiedBy>
  <cp:revision>28</cp:revision>
  <dcterms:created xsi:type="dcterms:W3CDTF">2013-01-27T09:14:16Z</dcterms:created>
  <dcterms:modified xsi:type="dcterms:W3CDTF">2025-11-06T06:13:28Z</dcterms:modified>
  <cp:category/>
</cp:coreProperties>
</file>